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4372" r:id="rId2"/>
    <p:sldMasterId id="2147484389" r:id="rId3"/>
    <p:sldMasterId id="2147484424" r:id="rId4"/>
  </p:sldMasterIdLst>
  <p:notesMasterIdLst>
    <p:notesMasterId r:id="rId24"/>
  </p:notesMasterIdLst>
  <p:sldIdLst>
    <p:sldId id="256" r:id="rId5"/>
    <p:sldId id="273" r:id="rId6"/>
    <p:sldId id="331" r:id="rId7"/>
    <p:sldId id="339" r:id="rId8"/>
    <p:sldId id="340" r:id="rId9"/>
    <p:sldId id="341" r:id="rId10"/>
    <p:sldId id="332" r:id="rId11"/>
    <p:sldId id="333" r:id="rId12"/>
    <p:sldId id="334" r:id="rId13"/>
    <p:sldId id="335" r:id="rId14"/>
    <p:sldId id="338" r:id="rId15"/>
    <p:sldId id="337" r:id="rId16"/>
    <p:sldId id="257" r:id="rId17"/>
    <p:sldId id="261" r:id="rId18"/>
    <p:sldId id="258" r:id="rId19"/>
    <p:sldId id="262" r:id="rId20"/>
    <p:sldId id="264" r:id="rId21"/>
    <p:sldId id="260" r:id="rId22"/>
    <p:sldId id="265" r:id="rId23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A5D3FD"/>
    <a:srgbClr val="053CEB"/>
    <a:srgbClr val="326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77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Финансовая поддержка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65000"/>
                      <a:tint val="94000"/>
                      <a:satMod val="100000"/>
                      <a:lumMod val="104000"/>
                    </a:schemeClr>
                  </a:gs>
                  <a:gs pos="69000">
                    <a:schemeClr val="accent5">
                      <a:tint val="65000"/>
                      <a:shade val="86000"/>
                      <a:satMod val="130000"/>
                      <a:lumMod val="102000"/>
                    </a:schemeClr>
                  </a:gs>
                  <a:gs pos="100000">
                    <a:schemeClr val="accent5">
                      <a:tint val="65000"/>
                      <a:shade val="72000"/>
                      <a:satMod val="130000"/>
                      <a:lumMod val="100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60-46C0-8C8E-1B9C186AE34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tint val="94000"/>
                      <a:satMod val="100000"/>
                      <a:lumMod val="104000"/>
                    </a:schemeClr>
                  </a:gs>
                  <a:gs pos="69000">
                    <a:schemeClr val="accent5">
                      <a:shade val="76000"/>
                      <a:shade val="86000"/>
                      <a:satMod val="130000"/>
                      <a:lumMod val="102000"/>
                    </a:schemeClr>
                  </a:gs>
                  <a:gs pos="100000">
                    <a:schemeClr val="accent5">
                      <a:shade val="76000"/>
                      <a:shade val="72000"/>
                      <a:satMod val="130000"/>
                      <a:lumMod val="100000"/>
                    </a:schemeClr>
                  </a:gs>
                </a:gsLst>
                <a:path path="circle">
                  <a:fillToRect l="50000" t="100000" r="100000" b="50000"/>
                </a:path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60-46C0-8C8E-1B9C186AE343}"/>
              </c:ext>
            </c:extLst>
          </c:dPt>
          <c:dLbls>
            <c:dLbl>
              <c:idx val="0"/>
              <c:layout>
                <c:manualLayout>
                  <c:x val="-0.2951986177700377"/>
                  <c:y val="-0.324220307390602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F788C53-33C5-4EF7-8AC9-C2CD5D06DE75}" type="CATEGORYNAME">
                      <a:rPr lang="en-US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fld id="{AC0768A2-6062-42E4-A64F-FD51B3854873}" type="PERCENTAGE">
                      <a:rPr lang="en-US" sz="2800" b="1" baseline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r>
                      <a:rPr lang="en-US" sz="2800" b="1" baseline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60-46C0-8C8E-1B9C186AE343}"/>
                </c:ext>
                <c:ext xmlns:c15="http://schemas.microsoft.com/office/drawing/2012/chart" uri="{CE6537A1-D6FC-4f65-9D91-7224C49458BB}">
                  <c15:layout>
                    <c:manualLayout>
                      <c:w val="0.31890970937846325"/>
                      <c:h val="0.2143612371477333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590619157392468"/>
                  <c:y val="0.148753740628194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7847969-C4E6-41D3-8F77-880FB1C6E8C3}" type="CATEGORYNAME">
                      <a:rPr lang="en-US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fld id="{9608556D-121E-46DE-9F29-83E67D85A669}" type="PERCENTAGE">
                      <a:rPr lang="en-US" b="1" baseline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60-46C0-8C8E-1B9C186AE343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060-46C0-8C8E-1B9C186AE34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71316257400064"/>
          <c:y val="0.96293922028426471"/>
          <c:w val="2.4865085240869857E-2"/>
          <c:h val="1.3564778198670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C3700-ECFF-42F9-9680-422807857970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68661-74FD-4EE4-86E4-9A9E1A00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72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6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83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3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1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25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1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64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1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1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3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21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28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53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40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016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72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82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56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76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33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5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85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7177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12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06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95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14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1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74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9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1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2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72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225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57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61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64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22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82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0680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34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42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0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24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37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1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19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13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36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57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81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0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3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6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26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84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86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35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66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29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77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6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1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6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3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5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4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2E42C5-F303-4500-90F8-EBE2E3B2CF64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C483E9-0503-42DD-B8D9-F292F675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3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  <p:sldLayoutId id="2147484438" r:id="rId14"/>
    <p:sldLayoutId id="2147484439" r:id="rId15"/>
    <p:sldLayoutId id="2147484440" r:id="rId16"/>
    <p:sldLayoutId id="21474844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5" Type="http://schemas.openxmlformats.org/officeDocument/2006/relationships/chart" Target="../charts/char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161" y="160020"/>
            <a:ext cx="9963149" cy="1301391"/>
          </a:xfrm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noAutofit/>
          </a:bodyPr>
          <a:lstStyle/>
          <a:p>
            <a:pPr algn="ctr"/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 текущая деятельность автономной некоммерческой организации «Краевой сельскохозяйственный фонд» (КСФ) и Центр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инжиниринга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9853" y="6309360"/>
            <a:ext cx="7759099" cy="514350"/>
          </a:xfrm>
          <a:noFill/>
          <a:ln>
            <a:noFill/>
          </a:ln>
          <a:effectLst>
            <a:glow rad="127000">
              <a:schemeClr val="accent1"/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651487"/>
            <a:ext cx="6977380" cy="46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1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128712"/>
            <a:ext cx="10018713" cy="32146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ОАО "Племенной птицеводческий завод "Хабаровский"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Новый инкубатор.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содержания ремонтного молодняка птицы.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реализации двух проектов увеличится вывод цыплят в год на 231 тыс.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голов, увеличится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яйца на 150 тыс. штук в день, объем производства яйца составит до 50 млн. штук в год. Создано 6 новых рабочих мест.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4217670"/>
            <a:ext cx="4389120" cy="246888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84310" y="160021"/>
            <a:ext cx="10018713" cy="10458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содержания ремонтного молодняка птицы</a:t>
            </a:r>
          </a:p>
        </p:txBody>
      </p:sp>
    </p:spTree>
    <p:extLst>
      <p:ext uri="{BB962C8B-B14F-4D97-AF65-F5344CB8AC3E}">
        <p14:creationId xmlns:p14="http://schemas.microsoft.com/office/powerpoint/2010/main" val="362014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300" y="24003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инжиниринга агропромышленного комплекса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края (РЦИ АПК КСФ)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2890" y="2247898"/>
            <a:ext cx="5579430" cy="41300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КСФ действует РЦИ АПК КСФ, который оказывает инжиниринговые и инженерно-консультационные услуги, связанные с проведением монтажных и пусконаладочных работ; разработкой проектно-сметной документации; модернизацией оборудования и сооружений сельскохозяйственного назначения.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152" y="2583179"/>
            <a:ext cx="4316540" cy="31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3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014" y="434340"/>
            <a:ext cx="10461895" cy="118480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целевые показатели результативности использования субсидии по средствам федерального бюджета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РЦИ АПК КСФ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298723"/>
              </p:ext>
            </p:extLst>
          </p:nvPr>
        </p:nvGraphicFramePr>
        <p:xfrm>
          <a:off x="1670346" y="2395445"/>
          <a:ext cx="9233874" cy="3707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560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88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рабочих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консультационных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6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субъектов, получивших консультационные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предоставленных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услуг,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657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02" y="206257"/>
            <a:ext cx="10897640" cy="8642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малого и среднего предпринимательства, получившие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РЦИ АПК КСФ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модернизации и реконструкции объектов сельскохозяйственного назначения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03" y="2590382"/>
            <a:ext cx="4246323" cy="3747802"/>
          </a:xfrm>
          <a:prstGeom prst="rect">
            <a:avLst/>
          </a:prstGeom>
        </p:spPr>
      </p:pic>
      <p:sp>
        <p:nvSpPr>
          <p:cNvPr id="4" name="Стрелка углом 3"/>
          <p:cNvSpPr/>
          <p:nvPr/>
        </p:nvSpPr>
        <p:spPr>
          <a:xfrm rot="10800000">
            <a:off x="6413328" y="1102290"/>
            <a:ext cx="676406" cy="5235894"/>
          </a:xfrm>
          <a:prstGeom prst="ben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15" y="1240075"/>
            <a:ext cx="4246323" cy="2179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902" y="1194355"/>
            <a:ext cx="6233832" cy="5632311"/>
          </a:xfrm>
          <a:prstGeom prst="rect">
            <a:avLst/>
          </a:prstGeom>
          <a:noFill/>
          <a:ln w="381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font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ООО "АГРАРНЫЕ ТЕХНОЛОГИИ БУДУЩЕГО"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ООО "Амурская заря"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ООО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Бифидум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КФХ Васильева Елена Михайловна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ООО "Хабаровский страховой семенной фонд"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АО "Хабаровский зерноперерабатывающий комбинат"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КФХ Федорович Олег Юрьевич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ООО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Амурпродукт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ООО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Лазомол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-Агро"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ЗАО "Хабаровский бройлер"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ООО "Сельскохозяйственное предприятие "Колос"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ООО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ИП Горюнов Д.Ю.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ООО "Полетное"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КФХ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Хомидов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К.М.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ИП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Прилепин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font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ООО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Промоптторг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3927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290" y="143783"/>
            <a:ext cx="10196434" cy="10966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Информационно-консультационная поддержка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7967" y="1240461"/>
            <a:ext cx="6031584" cy="1796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РЦИ АПК КСФ оказано 128 информационно-консультационных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52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7627" y="3156302"/>
            <a:ext cx="10566098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«АНТИКРИЗИСНЫЙ КОНСАЛТИНГ» И «ОПРЕДЕЛЕНИЕ ИНДЕКСА ТЕХНОЛОГИЧЕСКОЙ ГОТОВНОСТИ»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060515" y="4706261"/>
            <a:ext cx="5761974" cy="1320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прошедший период 10 субъектов МСП были вовлечены в данные мероприятия</a:t>
            </a:r>
          </a:p>
        </p:txBody>
      </p:sp>
      <p:pic>
        <p:nvPicPr>
          <p:cNvPr id="1026" name="Picture 2" descr="http://agrobiznes.club/wp-content/uploads/2015/11/d8b40b79413bd385c513e00a6e0ee9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" y="4343007"/>
            <a:ext cx="3695178" cy="225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77" y="1182598"/>
            <a:ext cx="3300912" cy="19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8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64" y="3814338"/>
            <a:ext cx="2232593" cy="139846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73" y="3983328"/>
            <a:ext cx="2444993" cy="132871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23" y="1236948"/>
            <a:ext cx="2222043" cy="1273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92" y="53668"/>
            <a:ext cx="10515552" cy="10514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финансовой поддержки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оказанию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профильных услуг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94167"/>
              </p:ext>
            </p:extLst>
          </p:nvPr>
        </p:nvGraphicFramePr>
        <p:xfrm>
          <a:off x="2501193" y="1433279"/>
          <a:ext cx="4370908" cy="3243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Выноска 2 19"/>
          <p:cNvSpPr/>
          <p:nvPr/>
        </p:nvSpPr>
        <p:spPr bwMode="auto">
          <a:xfrm flipH="1">
            <a:off x="1296492" y="1236949"/>
            <a:ext cx="2409395" cy="711595"/>
          </a:xfrm>
          <a:prstGeom prst="borderCallout2">
            <a:avLst>
              <a:gd name="adj1" fmla="val 16317"/>
              <a:gd name="adj2" fmla="val -514"/>
              <a:gd name="adj3" fmla="val 14415"/>
              <a:gd name="adj4" fmla="val -17187"/>
              <a:gd name="adj5" fmla="val 155000"/>
              <a:gd name="adj6" fmla="val 706"/>
            </a:avLst>
          </a:prstGeom>
          <a:solidFill>
            <a:srgbClr val="FF6600">
              <a:alpha val="65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субъекта МСП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4910588" y="1599270"/>
            <a:ext cx="3176334" cy="349274"/>
          </a:xfrm>
          <a:prstGeom prst="line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 bwMode="auto">
          <a:xfrm flipV="1">
            <a:off x="4910588" y="3930344"/>
            <a:ext cx="3044886" cy="236762"/>
          </a:xfrm>
          <a:prstGeom prst="line">
            <a:avLst/>
          </a:prstGeom>
          <a:ln w="34925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7272822" y="1926686"/>
            <a:ext cx="2099201" cy="20760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1"/>
          <p:cNvSpPr txBox="1"/>
          <p:nvPr/>
        </p:nvSpPr>
        <p:spPr>
          <a:xfrm>
            <a:off x="7313369" y="2620742"/>
            <a:ext cx="2046439" cy="9044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4193" y="5621788"/>
            <a:ext cx="9883036" cy="830997"/>
          </a:xfrm>
          <a:prstGeom prst="rect">
            <a:avLst/>
          </a:prstGeom>
          <a:noFill/>
          <a:ln w="317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Центром инжиниринга КСФ на условиях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оказано 25 профильных услуг субъектам МСП</a:t>
            </a:r>
          </a:p>
        </p:txBody>
      </p:sp>
      <p:sp>
        <p:nvSpPr>
          <p:cNvPr id="50" name="Выноска 1 49"/>
          <p:cNvSpPr/>
          <p:nvPr/>
        </p:nvSpPr>
        <p:spPr>
          <a:xfrm rot="10800000">
            <a:off x="5438048" y="4485765"/>
            <a:ext cx="1834773" cy="773895"/>
          </a:xfrm>
          <a:prstGeom prst="borderCallout1">
            <a:avLst>
              <a:gd name="adj1" fmla="val 46812"/>
              <a:gd name="adj2" fmla="val 100397"/>
              <a:gd name="adj3" fmla="val 201879"/>
              <a:gd name="adj4" fmla="val 123102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355877" y="4426719"/>
            <a:ext cx="19991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*не более 500 тыс. руб.</a:t>
            </a:r>
          </a:p>
          <a:p>
            <a:pPr algn="ctr"/>
            <a:endParaRPr lang="ru-RU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0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81" y="502920"/>
            <a:ext cx="11587541" cy="9264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Культивационные стеллажи ООО «Аграрные технологии будущего» после разработки и монтажа новой системы электропитания и управления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5950" y="2508418"/>
            <a:ext cx="4860099" cy="3576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3972" y="2472432"/>
            <a:ext cx="4860100" cy="36479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9" y="1866379"/>
            <a:ext cx="3814273" cy="2592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9" y="4546948"/>
            <a:ext cx="3814273" cy="2179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596" y="22800"/>
            <a:ext cx="1093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 результаты проведенной модернизации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97" y="1584544"/>
            <a:ext cx="2619474" cy="3638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10" y="233820"/>
            <a:ext cx="10909240" cy="14196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вентилирования бункера для сушки семян ООО «Страховой семенной фонд» до модернизации и после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5" y="4196219"/>
            <a:ext cx="3123044" cy="2530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3" y="1653436"/>
            <a:ext cx="2174832" cy="28997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021" y="1719364"/>
            <a:ext cx="2524755" cy="3369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515" y="1584544"/>
            <a:ext cx="2475841" cy="3203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569" y="4885150"/>
            <a:ext cx="2581493" cy="1934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021" y="5154461"/>
            <a:ext cx="2524755" cy="166488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030656" y="1584544"/>
            <a:ext cx="93058" cy="5113522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1739" y="1130216"/>
            <a:ext cx="124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62478" y="1163180"/>
            <a:ext cx="16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После:</a:t>
            </a:r>
          </a:p>
        </p:txBody>
      </p:sp>
    </p:spTree>
    <p:extLst>
      <p:ext uri="{BB962C8B-B14F-4D97-AF65-F5344CB8AC3E}">
        <p14:creationId xmlns:p14="http://schemas.microsoft.com/office/powerpoint/2010/main" val="336244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147" y="236021"/>
            <a:ext cx="10666557" cy="104413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выращивания грибов КФХ Федорович О.Ю. до модернизации (система вентиляции отсутствовала) и после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" y="1817773"/>
            <a:ext cx="3166051" cy="23745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" y="4315475"/>
            <a:ext cx="3166051" cy="2316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97" y="1817773"/>
            <a:ext cx="2169546" cy="2892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97" y="4846320"/>
            <a:ext cx="2169546" cy="1786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257300"/>
            <a:ext cx="124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977890" y="1518910"/>
            <a:ext cx="93058" cy="5113522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99848" y="1257300"/>
            <a:ext cx="16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7000"/>
                    </a14:imgEffect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58" y="3471367"/>
            <a:ext cx="2342010" cy="31610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44" y="1780520"/>
            <a:ext cx="2352021" cy="3170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61" y="1675843"/>
            <a:ext cx="2614344" cy="1900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0" y="4846320"/>
            <a:ext cx="2894242" cy="17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95" y="2137536"/>
            <a:ext cx="3112194" cy="2334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2" y="4250787"/>
            <a:ext cx="2884119" cy="20994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541" y="244606"/>
            <a:ext cx="9644114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Сельскохозяйственная техника субъектов МСП до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модернизации 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5" y="1720846"/>
            <a:ext cx="3049482" cy="2132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" y="1828800"/>
            <a:ext cx="3110340" cy="2332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51" y="4238276"/>
            <a:ext cx="3065745" cy="2465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29" y="1928119"/>
            <a:ext cx="2845489" cy="21341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03" y="4317911"/>
            <a:ext cx="2709795" cy="2032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6374" y="1251603"/>
            <a:ext cx="124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2024" y="1251603"/>
            <a:ext cx="16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После: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172411" y="1590165"/>
            <a:ext cx="93058" cy="5113522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9086" y="4681098"/>
            <a:ext cx="2738926" cy="20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354331"/>
            <a:ext cx="10018714" cy="136017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 КСФ по итогам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2016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17370"/>
            <a:ext cx="10018713" cy="4869180"/>
          </a:xfrm>
        </p:spPr>
        <p:txBody>
          <a:bodyPr>
            <a:norm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производственный кооператив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Полётненское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Вид деятельности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молока.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производственный кооператив "Вяземский". Вид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и консервирование овощей.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ООО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"Краевой сельскохозяйственный координационный 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пункта закупа дикорастущей продукции в районе имени Лазо и 1 пункт закупа дикоросов в районе имени Полины Осипенко.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закупа приняли от населения и заготовили 7,2 тонн папоротника и 1,5 тонны грибов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7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7170" y="811531"/>
            <a:ext cx="10018713" cy="59207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"Краевой сельскохозяйственный координационный центр" совместно с представителями КСФ организовал поставку партии молодняка свиней (130 голов) и 27 тонн комбикорма для осуществления деятельности свыше 50 личных подсобных хозяйств Вяземского района и района имени Полины Осипенко.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приобретен племенной КРС молочного направления в количестве 180 голов, что позволит обеспечить потребность не менее 60 личных подсобных хозяйств.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агроферма в с. Федоровка Хабаровского муниципального района и необходимое оборудование для организации деятельности центра коллективного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сельскохозяйственного направления.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производственный кооператив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Хабфермер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деятельность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засолка овощей с объемом производства до 500 тонн готовой продукции в год.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сельскохозяйственный производственный кооператив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"Звезда",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деятельность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складских помещений с переработкой овощей.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830" y="148578"/>
            <a:ext cx="11266170" cy="166907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молодняка сельскохозяйственных животных и кормов населению муниципальных районов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94" y="1691919"/>
            <a:ext cx="8991506" cy="4916931"/>
          </a:xfrm>
        </p:spPr>
      </p:pic>
    </p:spTree>
    <p:extLst>
      <p:ext uri="{BB962C8B-B14F-4D97-AF65-F5344CB8AC3E}">
        <p14:creationId xmlns:p14="http://schemas.microsoft.com/office/powerpoint/2010/main" val="3003428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-14662"/>
            <a:ext cx="12180570" cy="6872662"/>
          </a:xfrm>
        </p:spPr>
      </p:pic>
    </p:spTree>
    <p:extLst>
      <p:ext uri="{BB962C8B-B14F-4D97-AF65-F5344CB8AC3E}">
        <p14:creationId xmlns:p14="http://schemas.microsoft.com/office/powerpoint/2010/main" val="67546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9815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60021"/>
            <a:ext cx="10018713" cy="10458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коллективного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0" y="1112282"/>
            <a:ext cx="10744199" cy="2720340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убойного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сельскохозяйственных животных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50 голов свиней / 25 голов крупного рогатого скота в сутки. Организация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убойного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позволит обеспечить регламентированный забой сельскохозяйственных животных для всех ЛПХ и К(Ф)Х муниципальных районов Хабаровского края.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– II квартал 2017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911" y="3773329"/>
            <a:ext cx="3802380" cy="2851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70" y="3773329"/>
            <a:ext cx="5158740" cy="290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2900" y="388620"/>
            <a:ext cx="10018713" cy="2430780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2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цеха по переработке молока и выпуску молочной продукции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6 т/сутки с последующим увеличением объема производства до 20 т/сутки.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– II квартал 2017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32" y="2819400"/>
            <a:ext cx="4899658" cy="36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3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458" y="377190"/>
            <a:ext cx="10018713" cy="2465070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3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запуска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свинофермы – репродуктора производительностью 600 поросят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позволит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поставку молодняка свиней населению муниципальных районов края.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– II квартал 2017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2999738"/>
            <a:ext cx="5337810" cy="35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1135</TotalTime>
  <Words>812</Words>
  <Application>Microsoft Office PowerPoint</Application>
  <PresentationFormat>Широкоэкранный</PresentationFormat>
  <Paragraphs>88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Corbel</vt:lpstr>
      <vt:lpstr>Times New Roman</vt:lpstr>
      <vt:lpstr>Trebuchet MS</vt:lpstr>
      <vt:lpstr>Wingdings 3</vt:lpstr>
      <vt:lpstr>Параллакс</vt:lpstr>
      <vt:lpstr>1_Грань</vt:lpstr>
      <vt:lpstr>2_Грань</vt:lpstr>
      <vt:lpstr>1_Параллакс</vt:lpstr>
      <vt:lpstr>Результаты и текущая деятельность автономной некоммерческой организации «Краевой сельскохозяйственный фонд» (КСФ) и Центр инжиниринга</vt:lpstr>
      <vt:lpstr>Результаты деятельности КСФ по итогам 2015 г. – 2016 г.:</vt:lpstr>
      <vt:lpstr>Презентация PowerPoint</vt:lpstr>
      <vt:lpstr>Поставка молодняка сельскохозяйственных животных и кормов населению муниципальных районов  Хабаровского края </vt:lpstr>
      <vt:lpstr>Презентация PowerPoint</vt:lpstr>
      <vt:lpstr>Презентация PowerPoint</vt:lpstr>
      <vt:lpstr>Направления деятельности центра коллективного пользования</vt:lpstr>
      <vt:lpstr>Презентация PowerPoint</vt:lpstr>
      <vt:lpstr>Презентация PowerPoint</vt:lpstr>
      <vt:lpstr>Инкубатор и цех для содержания ремонтного молодняка птицы</vt:lpstr>
      <vt:lpstr>Региональный центр инжиниринга агропромышленного комплекса  Хабаровского края (РЦИ АПК КСФ)</vt:lpstr>
      <vt:lpstr>Достигнутые целевые показатели результативности использования субсидии по средствам федерального бюджета РЦИ АПК КСФ</vt:lpstr>
      <vt:lpstr>Субъекты малого и среднего предпринимательства, получившие поддержку от РЦИ АПК КСФ по модернизации и реконструкции объектов сельскохозяйственного назначения</vt:lpstr>
      <vt:lpstr>Информационно-консультационная поддержка</vt:lpstr>
      <vt:lpstr>Структура финансовой поддержки субъектов МСП по оказанию профильных услуг</vt:lpstr>
      <vt:lpstr>Культивационные стеллажи ООО «Аграрные технологии будущего» после разработки и монтажа новой системы электропитания и управления</vt:lpstr>
      <vt:lpstr>Система вентилирования бункера для сушки семян ООО «Страховой семенной фонд» до модернизации и после</vt:lpstr>
      <vt:lpstr>Цех выращивания грибов КФХ Федорович О.Ю. до модернизации (система вентиляции отсутствовала) и после</vt:lpstr>
      <vt:lpstr>Сельскохозяйственная техника субъектов МСП до модернизации и после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 «Краевой сельскохозяйственный фонд»</dc:title>
  <dc:creator>Uzer2</dc:creator>
  <cp:lastModifiedBy>Uzer2</cp:lastModifiedBy>
  <cp:revision>103</cp:revision>
  <cp:lastPrinted>2017-03-30T05:09:05Z</cp:lastPrinted>
  <dcterms:created xsi:type="dcterms:W3CDTF">2016-04-06T23:54:50Z</dcterms:created>
  <dcterms:modified xsi:type="dcterms:W3CDTF">2017-03-30T07:24:18Z</dcterms:modified>
</cp:coreProperties>
</file>