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sldIdLst>
    <p:sldId id="441" r:id="rId6"/>
    <p:sldId id="426" r:id="rId7"/>
    <p:sldId id="427" r:id="rId8"/>
    <p:sldId id="437" r:id="rId9"/>
    <p:sldId id="438" r:id="rId10"/>
    <p:sldId id="442" r:id="rId11"/>
    <p:sldId id="447" r:id="rId12"/>
    <p:sldId id="449" r:id="rId13"/>
    <p:sldId id="444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CD054A-7DBD-4EC6-B64D-FFEF1D2B799A}">
          <p14:sldIdLst>
            <p14:sldId id="441"/>
            <p14:sldId id="426"/>
            <p14:sldId id="427"/>
            <p14:sldId id="437"/>
            <p14:sldId id="438"/>
            <p14:sldId id="442"/>
            <p14:sldId id="447"/>
            <p14:sldId id="449"/>
            <p14:sldId id="444"/>
          </p14:sldIdLst>
        </p14:section>
        <p14:section name="Раздел без заголовка" id="{E3544E86-4B60-454C-A983-813FE1463D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фремова Ирина Юрьевна" initials="ЕИЮ" lastIdx="0" clrIdx="0">
    <p:extLst>
      <p:ext uri="{19B8F6BF-5375-455C-9EA6-DF929625EA0E}">
        <p15:presenceInfo xmlns:p15="http://schemas.microsoft.com/office/powerpoint/2012/main" userId="Ефремова Ирина Юр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6AA744"/>
    <a:srgbClr val="FFCB05"/>
    <a:srgbClr val="238441"/>
    <a:srgbClr val="003300"/>
    <a:srgbClr val="2B6030"/>
    <a:srgbClr val="FDC537"/>
    <a:srgbClr val="004600"/>
    <a:srgbClr val="0032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94884" autoAdjust="0"/>
  </p:normalViewPr>
  <p:slideViewPr>
    <p:cSldViewPr snapToGrid="0" snapToObjects="1">
      <p:cViewPr varScale="1">
        <p:scale>
          <a:sx n="109" d="100"/>
          <a:sy n="109" d="100"/>
        </p:scale>
        <p:origin x="336" y="108"/>
      </p:cViewPr>
      <p:guideLst>
        <p:guide orient="horz" pos="2160"/>
        <p:guide pos="2880"/>
        <p:guide orient="horz" pos="226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3822C-CF52-4936-ADFC-F2505FF4BEE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4D83F-0AD2-440F-8C5A-147DF78BB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4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3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0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9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9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2.jpeg"/><Relationship Id="rId4" Type="http://schemas.openxmlformats.org/officeDocument/2006/relationships/tags" Target="../tags/tag3.xml"/><Relationship Id="rId9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4.jpeg"/><Relationship Id="rId4" Type="http://schemas.openxmlformats.org/officeDocument/2006/relationships/tags" Target="../tags/tag6.xml"/><Relationship Id="rId9" Type="http://schemas.openxmlformats.org/officeDocument/2006/relationships/oleObject" Target="../embeddings/oleObject6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5.jpeg"/><Relationship Id="rId4" Type="http://schemas.openxmlformats.org/officeDocument/2006/relationships/tags" Target="../tags/tag9.xml"/><Relationship Id="rId9" Type="http://schemas.openxmlformats.org/officeDocument/2006/relationships/oleObject" Target="../embeddings/oleObject9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6.jpeg"/><Relationship Id="rId4" Type="http://schemas.openxmlformats.org/officeDocument/2006/relationships/tags" Target="../tags/tag12.xml"/><Relationship Id="rId9" Type="http://schemas.openxmlformats.org/officeDocument/2006/relationships/oleObject" Target="../embeddings/oleObject12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7.jpeg"/><Relationship Id="rId4" Type="http://schemas.openxmlformats.org/officeDocument/2006/relationships/tags" Target="../tags/tag15.xml"/><Relationship Id="rId9" Type="http://schemas.openxmlformats.org/officeDocument/2006/relationships/oleObject" Target="../embeddings/oleObject15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9.jpeg"/><Relationship Id="rId4" Type="http://schemas.openxmlformats.org/officeDocument/2006/relationships/tags" Target="../tags/tag18.xml"/><Relationship Id="rId9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10.jpeg"/><Relationship Id="rId4" Type="http://schemas.openxmlformats.org/officeDocument/2006/relationships/tags" Target="../tags/tag21.xml"/><Relationship Id="rId9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11.png"/><Relationship Id="rId4" Type="http://schemas.openxmlformats.org/officeDocument/2006/relationships/tags" Target="../tags/tag24.xml"/><Relationship Id="rId9" Type="http://schemas.openxmlformats.org/officeDocument/2006/relationships/oleObject" Target="../embeddings/oleObject2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12.jpe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8.png"/><Relationship Id="rId4" Type="http://schemas.openxmlformats.org/officeDocument/2006/relationships/tags" Target="../tags/tag27.xml"/><Relationship Id="rId9" Type="http://schemas.openxmlformats.org/officeDocument/2006/relationships/oleObject" Target="../embeddings/oleObject27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5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1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3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4" name="Picture 15" descr="Covers Fields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/>
          <p:cNvSpPr/>
          <p:nvPr userDrawn="1"/>
        </p:nvSpPr>
        <p:spPr>
          <a:xfrm>
            <a:off x="0" y="534988"/>
            <a:ext cx="127000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92695" y="534446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86326" y="4480107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86326" y="5449760"/>
            <a:ext cx="7649629" cy="48114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9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4" name="Picture 15" descr="Covers Fields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/>
          <p:cNvSpPr/>
          <p:nvPr userDrawn="1"/>
        </p:nvSpPr>
        <p:spPr>
          <a:xfrm>
            <a:off x="0" y="534988"/>
            <a:ext cx="127000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92695" y="534446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86326" y="4480107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86326" y="5449760"/>
            <a:ext cx="7649629" cy="48114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8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4" name="Picture 15" descr="Covers Fields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/>
          <p:cNvSpPr/>
          <p:nvPr userDrawn="1"/>
        </p:nvSpPr>
        <p:spPr>
          <a:xfrm>
            <a:off x="0" y="534988"/>
            <a:ext cx="127000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92695" y="534446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86326" y="4480107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86326" y="5449760"/>
            <a:ext cx="7649629" cy="48114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2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4" name="Picture 15" descr="Covers Fields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/>
          <p:cNvSpPr/>
          <p:nvPr userDrawn="1"/>
        </p:nvSpPr>
        <p:spPr>
          <a:xfrm>
            <a:off x="0" y="534988"/>
            <a:ext cx="127000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92695" y="534446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86326" y="4480107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86326" y="5449760"/>
            <a:ext cx="7649629" cy="48114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9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4" name="Picture 4" descr="Covers Grass 0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2"/>
          <p:cNvCxnSpPr/>
          <p:nvPr userDrawn="1"/>
        </p:nvCxnSpPr>
        <p:spPr>
          <a:xfrm>
            <a:off x="542925" y="3333750"/>
            <a:ext cx="8686800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3"/>
          <p:cNvSpPr/>
          <p:nvPr userDrawn="1"/>
        </p:nvSpPr>
        <p:spPr>
          <a:xfrm>
            <a:off x="0" y="1749425"/>
            <a:ext cx="127000" cy="5257800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4"/>
          <p:cNvSpPr/>
          <p:nvPr userDrawn="1"/>
        </p:nvSpPr>
        <p:spPr>
          <a:xfrm>
            <a:off x="0" y="534988"/>
            <a:ext cx="127000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40293" y="534446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0275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0275" y="3492035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6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4" name="Picture 4" descr="Covers Grass 0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2"/>
          <p:cNvCxnSpPr/>
          <p:nvPr userDrawn="1"/>
        </p:nvCxnSpPr>
        <p:spPr>
          <a:xfrm>
            <a:off x="542925" y="3333750"/>
            <a:ext cx="8686800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3"/>
          <p:cNvSpPr/>
          <p:nvPr userDrawn="1"/>
        </p:nvSpPr>
        <p:spPr>
          <a:xfrm>
            <a:off x="0" y="1749425"/>
            <a:ext cx="127000" cy="5257800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4"/>
          <p:cNvSpPr/>
          <p:nvPr userDrawn="1"/>
        </p:nvSpPr>
        <p:spPr>
          <a:xfrm>
            <a:off x="0" y="534988"/>
            <a:ext cx="127000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40293" y="534446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0296" y="2332386"/>
            <a:ext cx="747182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0296" y="3492035"/>
            <a:ext cx="7471828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12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4" name="Picture 4" descr="Covers Grass 0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/>
          <p:nvPr/>
        </p:nvSpPr>
        <p:spPr>
          <a:xfrm>
            <a:off x="0" y="1749425"/>
            <a:ext cx="127000" cy="5257800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6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/>
          <p:nvPr/>
        </p:nvSpPr>
        <p:spPr>
          <a:xfrm>
            <a:off x="0" y="534988"/>
            <a:ext cx="127000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2"/>
          <p:cNvCxnSpPr/>
          <p:nvPr userDrawn="1"/>
        </p:nvCxnSpPr>
        <p:spPr>
          <a:xfrm>
            <a:off x="542925" y="3333750"/>
            <a:ext cx="8686800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40293" y="534446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0296" y="2332386"/>
            <a:ext cx="7471828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0296" y="3492035"/>
            <a:ext cx="7471828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5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6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8" name="Object 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1" name="Picture 12" descr="Pattern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6800"/>
            <a:ext cx="9144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 userDrawn="1"/>
        </p:nvSpPr>
        <p:spPr>
          <a:xfrm>
            <a:off x="0" y="534988"/>
            <a:ext cx="127000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93" y="2540000"/>
            <a:ext cx="3788829" cy="1752600"/>
          </a:xfrm>
        </p:spPr>
        <p:txBody>
          <a:bodyPr bIns="18716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40293" y="534446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19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68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8" name="Object 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3"/>
          <p:cNvSpPr txBox="1">
            <a:spLocks/>
          </p:cNvSpPr>
          <p:nvPr/>
        </p:nvSpPr>
        <p:spPr>
          <a:xfrm>
            <a:off x="595313" y="6438900"/>
            <a:ext cx="2132012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457104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0" name="Picture 10" descr="Logo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/>
          <p:nvPr userDrawn="1"/>
        </p:nvSpPr>
        <p:spPr>
          <a:xfrm>
            <a:off x="0" y="534988"/>
            <a:ext cx="127000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6" descr="Main Patter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400"/>
            <a:ext cx="9232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304800" y="6527800"/>
            <a:ext cx="2019300" cy="33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5710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7" y="1714502"/>
            <a:ext cx="4168434" cy="4334934"/>
          </a:xfrm>
        </p:spPr>
        <p:txBody>
          <a:bodyPr/>
          <a:lstStyle>
            <a:lvl1pPr>
              <a:buFontTx/>
              <a:buBlip>
                <a:blip r:embed="rId12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94066" y="534445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1163" y="6527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AD14384-2868-4543-B47F-245879BAFF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89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1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7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5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7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3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8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78949-9F70-464F-A9C6-A5A7A44B0193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2" r:id="rId19"/>
    <p:sldLayoutId id="214748368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12" Type="http://schemas.openxmlformats.org/officeDocument/2006/relationships/image" Target="../media/image1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4.JP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8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7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772816"/>
            <a:ext cx="5093208" cy="3192376"/>
          </a:xfrm>
        </p:spPr>
        <p:txBody>
          <a:bodyPr>
            <a:noAutofit/>
          </a:bodyPr>
          <a:lstStyle/>
          <a:p>
            <a:pPr marL="88900" algn="just"/>
            <a:r>
              <a:rPr lang="ru-RU" sz="1800" dirty="0" smtClean="0"/>
              <a:t>Требования к проектно-сметной документации </a:t>
            </a:r>
            <a:r>
              <a:rPr lang="ru-RU" sz="1800" dirty="0"/>
              <a:t>в рамках кредитного продукта «Ипотечный кредит с льготной процентной ставкой для граждан Российской Федерации на строительство (приобретение) жилого помещения на сельских территориях»</a:t>
            </a:r>
          </a:p>
        </p:txBody>
      </p:sp>
    </p:spTree>
    <p:extLst>
      <p:ext uri="{BB962C8B-B14F-4D97-AF65-F5344CB8AC3E}">
        <p14:creationId xmlns:p14="http://schemas.microsoft.com/office/powerpoint/2010/main" val="32448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" b="25306"/>
          <a:stretch/>
        </p:blipFill>
        <p:spPr>
          <a:xfrm>
            <a:off x="4114799" y="854166"/>
            <a:ext cx="4945803" cy="3470896"/>
          </a:xfrm>
          <a:prstGeom prst="rect">
            <a:avLst/>
          </a:prstGeom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5852570" y="64478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ru-RU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513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56" y="1206855"/>
            <a:ext cx="39025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Проект должен содержать разделы: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Фундамент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Стены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Перекрытия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Крыша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Пол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Окна</a:t>
            </a:r>
            <a:endParaRPr lang="ru-RU" sz="1600" dirty="0"/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Двери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Отделка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Инженерные коммуникации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Благоустройство территории</a:t>
            </a:r>
          </a:p>
          <a:p>
            <a:pPr algn="just">
              <a:buClr>
                <a:srgbClr val="FFC000"/>
              </a:buClr>
            </a:pPr>
            <a:endParaRPr lang="ru-RU" sz="1600" dirty="0" smtClean="0"/>
          </a:p>
          <a:p>
            <a:pPr algn="just">
              <a:buClr>
                <a:srgbClr val="FFC000"/>
              </a:buClr>
            </a:pPr>
            <a:endParaRPr lang="ru-RU" sz="1600" b="1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160" y="4500064"/>
            <a:ext cx="4363506" cy="1629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218" y="4325062"/>
            <a:ext cx="39025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ru-RU" sz="1600" b="1" dirty="0" smtClean="0"/>
              <a:t>Краткое </a:t>
            </a:r>
            <a:r>
              <a:rPr lang="ru-RU" sz="1600" b="1" dirty="0"/>
              <a:t>описание проекта: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Этажность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Материалы конструкций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Планы фундамента и этажей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Конструкция крыши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Коммуникации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Стоимость строительных материалов</a:t>
            </a:r>
            <a:endParaRPr lang="ru-RU" sz="1600" dirty="0"/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ru-RU" sz="16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8" y="526314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0" y="520740"/>
            <a:ext cx="36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03256" y="423946"/>
            <a:ext cx="6702642" cy="4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Содержание сметы</a:t>
            </a:r>
          </a:p>
        </p:txBody>
      </p:sp>
    </p:spTree>
    <p:extLst>
      <p:ext uri="{BB962C8B-B14F-4D97-AF65-F5344CB8AC3E}">
        <p14:creationId xmlns:p14="http://schemas.microsoft.com/office/powerpoint/2010/main" val="3723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t="61995" r="54814" b="-230"/>
          <a:stretch/>
        </p:blipFill>
        <p:spPr>
          <a:xfrm>
            <a:off x="6494105" y="3010357"/>
            <a:ext cx="1525079" cy="1281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7" t="10348" r="563" b="48759"/>
          <a:stretch/>
        </p:blipFill>
        <p:spPr>
          <a:xfrm>
            <a:off x="3688809" y="4969242"/>
            <a:ext cx="1926414" cy="14786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11810" r="54140" b="52756"/>
          <a:stretch/>
        </p:blipFill>
        <p:spPr>
          <a:xfrm>
            <a:off x="7505045" y="1893261"/>
            <a:ext cx="1544109" cy="1268918"/>
          </a:xfrm>
          <a:prstGeom prst="rect">
            <a:avLst/>
          </a:prstGeom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5852570" y="64478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ru-RU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513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8413" y="1210007"/>
            <a:ext cx="65168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Фундамент – основополагающая часть любого строения, поскольку именно правильность выбора и закладки фундамента влияет на длительность срока эксплуатации здания</a:t>
            </a:r>
          </a:p>
          <a:p>
            <a:endParaRPr lang="ru-RU" sz="1600" b="1" dirty="0"/>
          </a:p>
          <a:p>
            <a:r>
              <a:rPr lang="ru-RU" sz="1600" dirty="0" smtClean="0"/>
              <a:t>Виды фундамента:</a:t>
            </a:r>
          </a:p>
          <a:p>
            <a:endParaRPr lang="ru-RU" sz="1600" dirty="0" smtClean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Ленточный</a:t>
            </a:r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 smtClean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Свайно-</a:t>
            </a:r>
            <a:r>
              <a:rPr lang="ru-RU" sz="1600" dirty="0" err="1" smtClean="0"/>
              <a:t>ростверковый</a:t>
            </a:r>
            <a:endParaRPr lang="ru-RU" sz="1600" dirty="0" smtClean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 smtClean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 smtClean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Кирпичный</a:t>
            </a:r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 smtClean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Плитный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396682" y="5072186"/>
            <a:ext cx="3123067" cy="0"/>
          </a:xfrm>
          <a:prstGeom prst="line">
            <a:avLst/>
          </a:prstGeom>
          <a:ln w="25400">
            <a:solidFill>
              <a:srgbClr val="6AA7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r="21728"/>
          <a:stretch/>
        </p:blipFill>
        <p:spPr>
          <a:xfrm>
            <a:off x="5209874" y="4036073"/>
            <a:ext cx="1670186" cy="1210342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574046" y="4367274"/>
            <a:ext cx="3785616" cy="0"/>
          </a:xfrm>
          <a:prstGeom prst="line">
            <a:avLst/>
          </a:prstGeom>
          <a:ln w="25400">
            <a:solidFill>
              <a:srgbClr val="6AA7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46604" y="3651219"/>
            <a:ext cx="4050792" cy="0"/>
          </a:xfrm>
          <a:prstGeom prst="line">
            <a:avLst/>
          </a:prstGeom>
          <a:ln w="25400">
            <a:solidFill>
              <a:srgbClr val="6AA7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74046" y="2892515"/>
            <a:ext cx="6185291" cy="0"/>
          </a:xfrm>
          <a:prstGeom prst="line">
            <a:avLst/>
          </a:prstGeom>
          <a:ln w="25400">
            <a:solidFill>
              <a:srgbClr val="6AA7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8" y="526314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0" y="520740"/>
            <a:ext cx="36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03256" y="423946"/>
            <a:ext cx="6702642" cy="4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Фундаментные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0515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b="5713"/>
          <a:stretch/>
        </p:blipFill>
        <p:spPr>
          <a:xfrm>
            <a:off x="4291471" y="1640277"/>
            <a:ext cx="4921651" cy="427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5852570" y="64478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ru-RU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513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8303" y="4368560"/>
            <a:ext cx="429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Материал дома: кирпичный, газобетонный, панельный, деревянный, монолитный, блочный, керамзитобетонный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672" y="3184009"/>
            <a:ext cx="430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/>
              <a:t>Виды перекрытий: дерево по деревянным балкам, дерево по ж/б балкам, ж/б плиты, монолит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303" y="2009984"/>
            <a:ext cx="437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Материал кровли: </a:t>
            </a:r>
            <a:r>
              <a:rPr lang="ru-RU" sz="1600" dirty="0" err="1" smtClean="0"/>
              <a:t>металлочерепица</a:t>
            </a:r>
            <a:r>
              <a:rPr lang="ru-RU" sz="1600" dirty="0" smtClean="0"/>
              <a:t>, гибкая черепица, </a:t>
            </a:r>
            <a:r>
              <a:rPr lang="ru-RU" sz="1600" dirty="0" err="1" smtClean="0"/>
              <a:t>профнастил</a:t>
            </a:r>
            <a:r>
              <a:rPr lang="ru-RU" sz="1600" dirty="0" smtClean="0"/>
              <a:t>, шифер</a:t>
            </a:r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92454" y="1217433"/>
            <a:ext cx="56468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Основными этапами строительства загородного дома являются работы по возведению: стен, перекрытий и крыши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13560" y="4337996"/>
            <a:ext cx="6699738" cy="28771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8019" y="3206256"/>
            <a:ext cx="5431139" cy="0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3560" y="2024336"/>
            <a:ext cx="5117610" cy="0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527753" y="3387023"/>
            <a:ext cx="751542" cy="658571"/>
          </a:xfrm>
          <a:prstGeom prst="ellipse">
            <a:avLst/>
          </a:prstGeom>
          <a:blipFill dpi="0" rotWithShape="1">
            <a:blip r:embed="rId5"/>
            <a:srcRect/>
            <a:stretch>
              <a:fillRect l="-36483" t="-1229" r="-57517" b="122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9050" prstMaterial="matte">
            <a:contourClr>
              <a:srgbClr val="00B050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Овал 34"/>
          <p:cNvSpPr/>
          <p:nvPr/>
        </p:nvSpPr>
        <p:spPr>
          <a:xfrm>
            <a:off x="6835129" y="4349100"/>
            <a:ext cx="751542" cy="658571"/>
          </a:xfrm>
          <a:prstGeom prst="ellipse">
            <a:avLst/>
          </a:prstGeom>
          <a:blipFill dpi="0" rotWithShape="1">
            <a:blip r:embed="rId6"/>
            <a:srcRect/>
            <a:stretch>
              <a:fillRect l="-72888" t="-46727" r="-149754" b="-19584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9050" prstMaterial="matte">
            <a:contourClr>
              <a:srgbClr val="00B050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Овал 35"/>
          <p:cNvSpPr/>
          <p:nvPr/>
        </p:nvSpPr>
        <p:spPr>
          <a:xfrm>
            <a:off x="5176760" y="2024336"/>
            <a:ext cx="751542" cy="658571"/>
          </a:xfrm>
          <a:prstGeom prst="ellipse">
            <a:avLst/>
          </a:prstGeom>
          <a:blipFill dpi="0" rotWithShape="1">
            <a:blip r:embed="rId3"/>
            <a:srcRect/>
            <a:stretch>
              <a:fillRect l="-236975" t="-21699" r="-474247" b="-296453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9050" prstMaterial="matte">
            <a:contourClr>
              <a:srgbClr val="00B050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Овал 21"/>
          <p:cNvSpPr/>
          <p:nvPr/>
        </p:nvSpPr>
        <p:spPr>
          <a:xfrm>
            <a:off x="5609714" y="5208045"/>
            <a:ext cx="751542" cy="658571"/>
          </a:xfrm>
          <a:prstGeom prst="ellipse">
            <a:avLst/>
          </a:prstGeom>
          <a:blipFill dpi="0" rotWithShape="1">
            <a:blip r:embed="rId3"/>
            <a:srcRect/>
            <a:stretch>
              <a:fillRect l="-336769" t="-382558" r="-532809" b="-17222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9050" prstMaterial="matte">
            <a:contourClr>
              <a:srgbClr val="00B050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3" name="Прямая соединительная линия 22"/>
          <p:cNvCxnSpPr/>
          <p:nvPr/>
        </p:nvCxnSpPr>
        <p:spPr>
          <a:xfrm>
            <a:off x="5759158" y="3206256"/>
            <a:ext cx="0" cy="180767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13560" y="5597127"/>
            <a:ext cx="5285976" cy="9927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2454" y="5607054"/>
            <a:ext cx="4309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Материал фундамента: бетон, кирпич</a:t>
            </a:r>
          </a:p>
        </p:txBody>
      </p:sp>
      <p:pic>
        <p:nvPicPr>
          <p:cNvPr id="34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8" y="526314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0" y="520740"/>
            <a:ext cx="36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03256" y="423946"/>
            <a:ext cx="6702642" cy="4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5382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5852570" y="64478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ru-RU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513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5"/>
          <a:stretch/>
        </p:blipFill>
        <p:spPr>
          <a:xfrm>
            <a:off x="4172370" y="1026799"/>
            <a:ext cx="4507306" cy="271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0" t="34440" r="4360" b="8915"/>
          <a:stretch/>
        </p:blipFill>
        <p:spPr>
          <a:xfrm>
            <a:off x="6803135" y="2696053"/>
            <a:ext cx="1954423" cy="116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52888" t="45667" r="23107" b="16285"/>
          <a:stretch/>
        </p:blipFill>
        <p:spPr>
          <a:xfrm>
            <a:off x="4884796" y="1950285"/>
            <a:ext cx="544326" cy="781036"/>
          </a:xfrm>
          <a:prstGeom prst="rect">
            <a:avLst/>
          </a:prstGeom>
          <a:ln>
            <a:noFill/>
          </a:ln>
          <a:effectLst>
            <a:softEdge rad="88900"/>
          </a:effectLst>
        </p:spPr>
      </p:pic>
      <p:sp>
        <p:nvSpPr>
          <p:cNvPr id="1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96589" y="1258887"/>
            <a:ext cx="4183971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fontAlgn="base">
              <a:buClr>
                <a:srgbClr val="2B6030"/>
              </a:buClr>
              <a:buSzPct val="150000"/>
            </a:pPr>
            <a:r>
              <a:rPr lang="ru-RU" sz="1600" b="1" dirty="0" smtClean="0">
                <a:cs typeface="Times New Roman" panose="02020603050405020304" pitchFamily="18" charset="0"/>
              </a:rPr>
              <a:t>Возводимый дом должен быть полностью пригодным для постоянного проживания и содержать все необходимые элементы благоустройства:</a:t>
            </a: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Пол: </a:t>
            </a:r>
            <a:r>
              <a:rPr lang="ru-RU" sz="1600" dirty="0">
                <a:cs typeface="Times New Roman" panose="02020603050405020304" pitchFamily="18" charset="0"/>
              </a:rPr>
              <a:t>стяжка</a:t>
            </a: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Окна: рамные, стеклопакеты</a:t>
            </a: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Двери: деревянные, металлические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l="52888" t="45667" r="23018" b="17483"/>
          <a:stretch/>
        </p:blipFill>
        <p:spPr>
          <a:xfrm>
            <a:off x="4789022" y="4008192"/>
            <a:ext cx="1613109" cy="1896219"/>
          </a:xfrm>
          <a:prstGeom prst="rect">
            <a:avLst/>
          </a:prstGeom>
          <a:ln>
            <a:noFill/>
          </a:ln>
          <a:effectLst>
            <a:softEdge rad="889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3" t="36808" r="53979" b="49704"/>
          <a:stretch/>
        </p:blipFill>
        <p:spPr>
          <a:xfrm>
            <a:off x="6594578" y="4008192"/>
            <a:ext cx="2269410" cy="192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92235" y="3456225"/>
            <a:ext cx="437357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buClr>
                <a:srgbClr val="2B6030"/>
              </a:buClr>
              <a:buSzPct val="150000"/>
            </a:pPr>
            <a:endParaRPr lang="ru-RU" sz="1600" b="1" dirty="0" smtClean="0">
              <a:cs typeface="Times New Roman" panose="02020603050405020304" pitchFamily="18" charset="0"/>
            </a:endParaRPr>
          </a:p>
          <a:p>
            <a:pPr fontAlgn="base">
              <a:buClr>
                <a:srgbClr val="2B6030"/>
              </a:buClr>
              <a:buSzPct val="150000"/>
            </a:pPr>
            <a:r>
              <a:rPr lang="ru-RU" sz="1600" b="1" dirty="0" smtClean="0">
                <a:cs typeface="Times New Roman" panose="02020603050405020304" pitchFamily="18" charset="0"/>
              </a:rPr>
              <a:t>Отделка дома:</a:t>
            </a:r>
          </a:p>
          <a:p>
            <a:pPr marL="285750" indent="-285750" algn="just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Внешняя: </a:t>
            </a:r>
          </a:p>
          <a:p>
            <a:pPr marL="571500" indent="-285750" algn="just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Фасадные работы</a:t>
            </a:r>
          </a:p>
          <a:p>
            <a:pPr marL="571500" indent="-285750" algn="just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Благоустройство территории</a:t>
            </a:r>
          </a:p>
          <a:p>
            <a:pPr marL="285750" indent="-285750" algn="just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Внутренняя:</a:t>
            </a:r>
          </a:p>
          <a:p>
            <a:pPr marL="571500" indent="-285750" algn="just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Пол: паркет, ламинат, плитка, линолеум</a:t>
            </a:r>
          </a:p>
          <a:p>
            <a:pPr marL="571500" indent="-285750" algn="just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Стены: штукатурка, обои, покраска</a:t>
            </a:r>
          </a:p>
          <a:p>
            <a:pPr marL="571500" indent="-285750" algn="just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Потолки: штукатурка, натяжные, навесные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50000"/>
            </a:pPr>
            <a:r>
              <a:rPr lang="ru-RU" sz="1600" i="1" dirty="0" smtClean="0">
                <a:cs typeface="Times New Roman" panose="02020603050405020304" pitchFamily="18" charset="0"/>
              </a:rPr>
              <a:t>ИСКЛ: отделка не выполняется в домах из бруса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38065" r="56312" b="50066"/>
          <a:stretch/>
        </p:blipFill>
        <p:spPr>
          <a:xfrm>
            <a:off x="7036968" y="1645624"/>
            <a:ext cx="394222" cy="44835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5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8" y="526314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0" y="520740"/>
            <a:ext cx="36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203256" y="423946"/>
            <a:ext cx="6702642" cy="4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Пол, окна, двери, отделка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868" y="3067333"/>
            <a:ext cx="3687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50000"/>
            </a:pPr>
            <a:r>
              <a:rPr lang="ru-RU" sz="1600" i="1" dirty="0" smtClean="0">
                <a:cs typeface="Times New Roman" panose="02020603050405020304" pitchFamily="18" charset="0"/>
              </a:rPr>
              <a:t>Построенный дом должен содержать межкомнатные двери и окна</a:t>
            </a:r>
            <a:endParaRPr lang="ru-RU" sz="16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"/>
          <a:stretch/>
        </p:blipFill>
        <p:spPr>
          <a:xfrm>
            <a:off x="3813086" y="1267959"/>
            <a:ext cx="5130832" cy="3053850"/>
          </a:xfrm>
          <a:prstGeom prst="rect">
            <a:avLst/>
          </a:prstGeom>
        </p:spPr>
      </p:pic>
      <p:pic>
        <p:nvPicPr>
          <p:cNvPr id="36866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8" y="526314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0" y="520740"/>
            <a:ext cx="36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5852570" y="64478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ru-RU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513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03256" y="423946"/>
            <a:ext cx="6702642" cy="4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Инженерные коммуникации</a:t>
            </a: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76980" y="1253029"/>
            <a:ext cx="4211403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fontAlgn="base">
              <a:buClr>
                <a:srgbClr val="2B6030"/>
              </a:buClr>
              <a:buSzPct val="150000"/>
            </a:pPr>
            <a:r>
              <a:rPr lang="ru-RU" sz="1600" b="1" dirty="0" smtClean="0">
                <a:cs typeface="Times New Roman" panose="02020603050405020304" pitchFamily="18" charset="0"/>
              </a:rPr>
              <a:t>Проектно-сметная документация должна содержать положения об обеспечении возводимого дома централизованными или автономными инженерными системами и подключение к ним</a:t>
            </a:r>
            <a:r>
              <a:rPr lang="ru-RU" sz="1600" dirty="0" smtClean="0">
                <a:cs typeface="Times New Roman" panose="02020603050405020304" pitchFamily="18" charset="0"/>
              </a:rPr>
              <a:t>:</a:t>
            </a: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Электроснабжение:</a:t>
            </a:r>
          </a:p>
          <a:p>
            <a:pPr marL="571500" indent="-285750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Постоянное электроснабжение </a:t>
            </a:r>
            <a:r>
              <a:rPr lang="ru-RU" sz="1600" dirty="0">
                <a:cs typeface="Times New Roman" panose="02020603050405020304" pitchFamily="18" charset="0"/>
              </a:rPr>
              <a:t>от внешнего источника</a:t>
            </a:r>
          </a:p>
          <a:p>
            <a:pPr marL="571500" indent="-285750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Разводка сетей по дому</a:t>
            </a:r>
          </a:p>
          <a:p>
            <a:pPr marL="571500" indent="-285750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Громоотвод</a:t>
            </a: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Водоснабжение:</a:t>
            </a:r>
          </a:p>
          <a:p>
            <a:pPr marL="571500" indent="-285750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Центральное водоснабжение</a:t>
            </a:r>
          </a:p>
          <a:p>
            <a:pPr marL="571500" indent="-285750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Бурение водозаборной скважины</a:t>
            </a:r>
            <a:endParaRPr lang="ru-RU" sz="1600" dirty="0">
              <a:cs typeface="Times New Roman" panose="02020603050405020304" pitchFamily="18" charset="0"/>
            </a:endParaRP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Отопление:</a:t>
            </a:r>
          </a:p>
          <a:p>
            <a:pPr marL="571500" indent="-285750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Котел: </a:t>
            </a:r>
            <a:r>
              <a:rPr lang="ru-RU" sz="1600" dirty="0" smtClean="0">
                <a:cs typeface="Times New Roman" panose="02020603050405020304" pitchFamily="18" charset="0"/>
              </a:rPr>
              <a:t>газовый/электрический</a:t>
            </a:r>
          </a:p>
          <a:p>
            <a:pPr marL="571500" indent="-285750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Радиаторы отопления/теплый пол</a:t>
            </a:r>
            <a:endParaRPr lang="ru-RU" sz="1600" dirty="0">
              <a:cs typeface="Times New Roman" panose="02020603050405020304" pitchFamily="18" charset="0"/>
            </a:endParaRP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Водоотведение и канализация:</a:t>
            </a:r>
          </a:p>
          <a:p>
            <a:pPr marL="571500" indent="-285750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Центральное</a:t>
            </a:r>
          </a:p>
          <a:p>
            <a:pPr marL="571500" indent="-285750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Септик</a:t>
            </a: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 smtClean="0">
              <a:cs typeface="Times New Roman" panose="02020603050405020304" pitchFamily="18" charset="0"/>
            </a:endParaRP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100" dirty="0" smtClean="0"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56960" y="5963736"/>
            <a:ext cx="80300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/>
              <a:t>Оснащение инженерными сетями должно быть как внутренними, так и внешними 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45250" y="4301674"/>
            <a:ext cx="45600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600" dirty="0" smtClean="0">
                <a:cs typeface="Times New Roman" panose="02020603050405020304" pitchFamily="18" charset="0"/>
              </a:rPr>
              <a:t>Газоснабжение </a:t>
            </a:r>
            <a:r>
              <a:rPr lang="ru-RU" sz="1600" dirty="0">
                <a:cs typeface="Times New Roman" panose="02020603050405020304" pitchFamily="18" charset="0"/>
              </a:rPr>
              <a:t>(обязательное требование в газифицированном районе):</a:t>
            </a:r>
          </a:p>
          <a:p>
            <a:pPr marL="571500" indent="-285750" algn="just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Централизованное/газгольдер</a:t>
            </a:r>
          </a:p>
          <a:p>
            <a:pPr marL="571500" indent="-285750" algn="just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cs typeface="Times New Roman" panose="02020603050405020304" pitchFamily="18" charset="0"/>
              </a:rPr>
              <a:t>Газовый котел </a:t>
            </a:r>
            <a:endParaRPr lang="ru-RU" sz="1600" dirty="0">
              <a:cs typeface="Times New Roman" panose="02020603050405020304" pitchFamily="18" charset="0"/>
            </a:endParaRPr>
          </a:p>
          <a:p>
            <a:pPr marL="571500" indent="-285750" algn="just" fontAlgn="base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Подключение к газовым сетям</a:t>
            </a:r>
          </a:p>
        </p:txBody>
      </p:sp>
    </p:spTree>
    <p:extLst>
      <p:ext uri="{BB962C8B-B14F-4D97-AF65-F5344CB8AC3E}">
        <p14:creationId xmlns:p14="http://schemas.microsoft.com/office/powerpoint/2010/main" val="7159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0" t="11616" r="7745" b="3183"/>
          <a:stretch/>
        </p:blipFill>
        <p:spPr>
          <a:xfrm>
            <a:off x="4504677" y="1358537"/>
            <a:ext cx="4439242" cy="342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5852570" y="64478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ru-RU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513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96588" y="1236857"/>
            <a:ext cx="437599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b="1" dirty="0" smtClean="0">
                <a:ea typeface="Times New Roman" panose="02020603050405020304" pitchFamily="18" charset="0"/>
              </a:rPr>
              <a:t>Требования к документации </a:t>
            </a:r>
            <a:r>
              <a:rPr lang="ru-RU" sz="1600" b="1" dirty="0">
                <a:ea typeface="Times New Roman" panose="02020603050405020304" pitchFamily="18" charset="0"/>
              </a:rPr>
              <a:t>ранее начатого строительства жилого </a:t>
            </a:r>
            <a:r>
              <a:rPr lang="ru-RU" sz="1600" b="1" dirty="0" smtClean="0">
                <a:ea typeface="Times New Roman" panose="02020603050405020304" pitchFamily="18" charset="0"/>
              </a:rPr>
              <a:t>дома:</a:t>
            </a:r>
            <a:endParaRPr lang="ru-RU" sz="1600" dirty="0" smtClean="0">
              <a:cs typeface="Times New Roman" panose="02020603050405020304" pitchFamily="18" charset="0"/>
            </a:endParaRP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100" dirty="0" smtClean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t="-1199" b="1"/>
          <a:stretch/>
        </p:blipFill>
        <p:spPr>
          <a:xfrm>
            <a:off x="4613649" y="4918266"/>
            <a:ext cx="4233970" cy="14390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029" y="1478830"/>
            <a:ext cx="4355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ea typeface="Times New Roman" panose="02020603050405020304" pitchFamily="18" charset="0"/>
            </a:endParaRPr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Times New Roman" panose="02020603050405020304" pitchFamily="18" charset="0"/>
              </a:rPr>
              <a:t>Ранее </a:t>
            </a:r>
            <a:r>
              <a:rPr lang="ru-RU" sz="1600" dirty="0">
                <a:ea typeface="Times New Roman" panose="02020603050405020304" pitchFamily="18" charset="0"/>
              </a:rPr>
              <a:t>выполненные </a:t>
            </a:r>
            <a:r>
              <a:rPr lang="ru-RU" sz="1600" dirty="0" smtClean="0">
                <a:ea typeface="Times New Roman" panose="02020603050405020304" pitchFamily="18" charset="0"/>
              </a:rPr>
              <a:t>работы заказчиком должны быть включены в проектно-сметную документации без учета стоимости работ</a:t>
            </a:r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Отчет об оценке земельного участка должен содержать информацию о незавершенных объектах строительства </a:t>
            </a:r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/>
          </a:p>
        </p:txBody>
      </p:sp>
      <p:pic>
        <p:nvPicPr>
          <p:cNvPr id="14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8" y="526314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0" y="520740"/>
            <a:ext cx="36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03256" y="423946"/>
            <a:ext cx="6702642" cy="4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Незавершенное строительство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/>
          <a:srcRect r="1027" b="4613"/>
          <a:stretch/>
        </p:blipFill>
        <p:spPr>
          <a:xfrm>
            <a:off x="296588" y="3519875"/>
            <a:ext cx="4208088" cy="29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10" y="1236857"/>
            <a:ext cx="3657815" cy="2358471"/>
          </a:xfrm>
          <a:prstGeom prst="rect">
            <a:avLst/>
          </a:prstGeom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5852570" y="64478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ru-RU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513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96588" y="1236857"/>
            <a:ext cx="437599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b="1" dirty="0" smtClean="0">
                <a:ea typeface="Times New Roman" panose="02020603050405020304" pitchFamily="18" charset="0"/>
              </a:rPr>
              <a:t>Помимо рыночной стоимости земельного участка, отчет об оценке должен содержать следующую информацию:</a:t>
            </a:r>
            <a:endParaRPr lang="ru-RU" sz="1600" dirty="0" smtClean="0">
              <a:cs typeface="Times New Roman" panose="02020603050405020304" pitchFamily="18" charset="0"/>
            </a:endParaRPr>
          </a:p>
          <a:p>
            <a:pPr marL="285750" indent="-285750" fontAlgn="base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100" dirty="0" smtClean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531" y="1779895"/>
            <a:ext cx="45150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  <a:buSzPct val="150000"/>
            </a:pPr>
            <a:endParaRPr lang="ru-RU" sz="1600" dirty="0"/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Местонахождение </a:t>
            </a:r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Расстояние от областного/районного центра</a:t>
            </a:r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Транспортная доступность</a:t>
            </a:r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Наличие коммуникаций в населенном пункте</a:t>
            </a:r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Экономическая ситуация района:</a:t>
            </a:r>
          </a:p>
          <a:p>
            <a:pPr marL="285750" indent="285750" algn="just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/>
              <a:t>Численность населения</a:t>
            </a:r>
          </a:p>
          <a:p>
            <a:pPr marL="285750" indent="285750" algn="just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/>
              <a:t>Занятость </a:t>
            </a:r>
          </a:p>
          <a:p>
            <a:pPr marL="285750" indent="285750" algn="just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/>
              <a:t>Средний доход населения</a:t>
            </a:r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Наличие школ, медицинских учреждений</a:t>
            </a:r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/>
              <a:t>Фотоматериалы</a:t>
            </a:r>
            <a:r>
              <a:rPr lang="ru-RU" sz="1600" dirty="0"/>
              <a:t>:</a:t>
            </a:r>
          </a:p>
          <a:p>
            <a:pPr marL="285750" indent="285750" algn="just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/>
              <a:t>Въезд в </a:t>
            </a:r>
            <a:r>
              <a:rPr lang="ru-RU" sz="1600" dirty="0"/>
              <a:t>населенный </a:t>
            </a:r>
            <a:r>
              <a:rPr lang="ru-RU" sz="1600" dirty="0" smtClean="0"/>
              <a:t>пункт</a:t>
            </a:r>
            <a:endParaRPr lang="ru-RU" sz="1600" dirty="0"/>
          </a:p>
          <a:p>
            <a:pPr marL="285750" indent="285750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/>
              <a:t>Централизованные </a:t>
            </a:r>
            <a:r>
              <a:rPr lang="ru-RU" sz="1600" dirty="0" smtClean="0"/>
              <a:t>коммуникации за границей участка</a:t>
            </a:r>
          </a:p>
          <a:p>
            <a:pPr marL="285750" indent="285750" algn="just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/>
              <a:t>Коммуникации на земельном участке</a:t>
            </a:r>
            <a:endParaRPr lang="ru-RU" sz="1600" dirty="0"/>
          </a:p>
          <a:p>
            <a:pPr marL="285750" indent="285750" algn="just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/>
              <a:t>Водонапорная </a:t>
            </a:r>
            <a:r>
              <a:rPr lang="ru-RU" sz="1600" dirty="0" smtClean="0"/>
              <a:t>башня (при наличии)</a:t>
            </a:r>
            <a:endParaRPr lang="ru-RU" sz="1600" dirty="0"/>
          </a:p>
          <a:p>
            <a:pPr marL="285750" indent="285750" algn="just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/>
              <a:t>Состояние </a:t>
            </a:r>
            <a:r>
              <a:rPr lang="ru-RU" sz="1600" dirty="0" smtClean="0"/>
              <a:t>дорожного покрытия</a:t>
            </a:r>
          </a:p>
          <a:p>
            <a:pPr marL="285750" indent="285750" algn="just"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/>
              <a:t>Панорамное фото участка</a:t>
            </a:r>
            <a:endParaRPr lang="ru-RU" sz="1600" dirty="0"/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 smtClean="0"/>
          </a:p>
          <a:p>
            <a:pPr marL="285750" indent="-285750" algn="just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/>
          </a:p>
        </p:txBody>
      </p:sp>
      <p:pic>
        <p:nvPicPr>
          <p:cNvPr id="14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8" y="526314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0" y="520740"/>
            <a:ext cx="36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03256" y="423946"/>
            <a:ext cx="6702642" cy="4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Требования к отчету об оценке</a:t>
            </a:r>
          </a:p>
        </p:txBody>
      </p:sp>
      <p:pic>
        <p:nvPicPr>
          <p:cNvPr id="13" name="Рисунок 12" descr="http://photos.wikimapia.org/p/00/06/34/23/76_big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89" y="3728631"/>
            <a:ext cx="4248151" cy="246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31" y="2008169"/>
            <a:ext cx="5107214" cy="4349111"/>
          </a:xfrm>
          <a:prstGeom prst="rect">
            <a:avLst/>
          </a:prstGeom>
        </p:spPr>
      </p:pic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5852570" y="64478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ru-RU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513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96588" y="1162388"/>
            <a:ext cx="5163686" cy="70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50000"/>
              </a:lnSpc>
              <a:buClr>
                <a:srgbClr val="2B6030"/>
              </a:buClr>
              <a:buSzPct val="150000"/>
            </a:pPr>
            <a:r>
              <a:rPr lang="ru-RU" sz="1600" b="1" dirty="0" smtClean="0">
                <a:cs typeface="Times New Roman" panose="02020603050405020304" pitchFamily="18" charset="0"/>
              </a:rPr>
              <a:t>Поэтапное содержание проектно-сметной документации одного из вариантов загородного дома:</a:t>
            </a:r>
            <a:endParaRPr lang="ru-RU" sz="1100" dirty="0" smtClean="0">
              <a:cs typeface="Times New Roman" panose="02020603050405020304" pitchFamily="18" charset="0"/>
            </a:endParaRPr>
          </a:p>
        </p:txBody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8" y="526314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0" y="520740"/>
            <a:ext cx="36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03256" y="423946"/>
            <a:ext cx="6702642" cy="4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Итоговый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16273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1v3xa_2e0iD9kPG1GWY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1v3xa_2e0iD9kPG1GWY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1v3xa_2e0iD9kPG1GWY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1v3xa_2e0iD9kPG1GWY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1v3xa_2e0iD9kPG1GWYq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1v3xa_2e0iD9kPG1GWYq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1v3xa_2e0iD9kPG1GWY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DRRB-25-1428</_dlc_DocId>
    <_dlc_DocIdUrl xmlns="667ea8c4-e13b-4022-ae41-c146554f18f0">
      <Url>https://portal/departments/drrb/_layouts/15/DocIdRedir.aspx?ID=DRRB-25-1428</Url>
      <Description>DRRB-25-1428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92AD69-7166-4F94-A87D-F50AFE3AF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E1C7C3-612F-47C7-8B5F-A008F7B93BA2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667ea8c4-e13b-4022-ae41-c146554f18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A9EC6F-407C-4658-BAC1-4EFF330AE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D272923-8842-4EC1-A9C6-11F600DEA10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42756</TotalTime>
  <Words>467</Words>
  <Application>Microsoft Office PowerPoint</Application>
  <PresentationFormat>Экран (4:3)</PresentationFormat>
  <Paragraphs>119</Paragraphs>
  <Slides>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think-cell Slide</vt:lpstr>
      <vt:lpstr>Требования к проектно-сметной документации в рамках кредитного продукта «Ипотечный кредит с льготной процентной ставкой для граждан Российской Федерации на строительство (приобретение) жилого помещения на сельских территориях»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OJSC AgriCulturalBank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 Сергей Сергеевич</dc:creator>
  <cp:lastModifiedBy>Кучеренко Ирина Владимировна</cp:lastModifiedBy>
  <cp:revision>767</cp:revision>
  <cp:lastPrinted>2019-10-29T07:13:16Z</cp:lastPrinted>
  <dcterms:created xsi:type="dcterms:W3CDTF">2017-04-28T11:25:31Z</dcterms:created>
  <dcterms:modified xsi:type="dcterms:W3CDTF">2020-07-07T05:55:53Z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00960c07-61dc-41f6-b6cc-c6bb2ac94253</vt:lpwstr>
  </property>
</Properties>
</file>